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8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374170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89836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279506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422512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376339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312678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224327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115664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6072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178731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F4C119-359C-441C-B229-799ACC370583}" type="datetimeFigureOut">
              <a:rPr kumimoji="1" lang="ja-JP" altLang="en-US" smtClean="0"/>
              <a:t>2015/3/10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190864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F4C119-359C-441C-B229-799ACC370583}" type="datetimeFigureOut">
              <a:rPr kumimoji="1" lang="ja-JP" altLang="en-US" smtClean="0"/>
              <a:t>2015/3/10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F890FB7-DDD5-494E-8B5F-C8434AB0F848}" type="slidenum">
              <a:rPr kumimoji="1" lang="ja-JP" altLang="en-US" smtClean="0"/>
              <a:t>‹#›</a:t>
            </a:fld>
            <a:endParaRPr kumimoji="1" lang="ja-JP" altLang="en-US"/>
          </a:p>
        </p:txBody>
      </p:sp>
    </p:spTree>
    <p:extLst>
      <p:ext uri="{BB962C8B-B14F-4D97-AF65-F5344CB8AC3E}">
        <p14:creationId xmlns:p14="http://schemas.microsoft.com/office/powerpoint/2010/main" val="3293877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851" y="5821997"/>
            <a:ext cx="1721161" cy="1142959"/>
          </a:xfrm>
          <a:prstGeom prst="rect">
            <a:avLst/>
          </a:prstGeom>
        </p:spPr>
      </p:pic>
      <p:pic>
        <p:nvPicPr>
          <p:cNvPr id="40" name="図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3888" y="5825214"/>
            <a:ext cx="1721162" cy="1142959"/>
          </a:xfrm>
          <a:prstGeom prst="rect">
            <a:avLst/>
          </a:prstGeom>
        </p:spPr>
      </p:pic>
      <p:sp>
        <p:nvSpPr>
          <p:cNvPr id="8" name="正方形/長方形 7"/>
          <p:cNvSpPr/>
          <p:nvPr/>
        </p:nvSpPr>
        <p:spPr>
          <a:xfrm>
            <a:off x="14881" y="98825"/>
            <a:ext cx="3060957" cy="771891"/>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3153" y="1568679"/>
            <a:ext cx="6347261" cy="369332"/>
          </a:xfrm>
          <a:prstGeom prst="rect">
            <a:avLst/>
          </a:prstGeom>
        </p:spPr>
        <p:txBody>
          <a:bodyPr wrap="square">
            <a:spAutoFit/>
          </a:bodyPr>
          <a:lstStyle/>
          <a:p>
            <a:pPr lvl="0" algn="ctr" eaLnBrk="0" fontAlgn="base" hangingPunct="0">
              <a:spcBef>
                <a:spcPct val="0"/>
              </a:spcBef>
              <a:spcAft>
                <a:spcPct val="0"/>
              </a:spcAft>
            </a:pPr>
            <a:r>
              <a:rPr kumimoji="0" lang="ja-JP" altLang="ja-JP" b="0" i="0" u="none" strike="noStrike" cap="none" normalizeH="0" baseline="0" dirty="0" smtClean="0">
                <a:ln>
                  <a:noFill/>
                </a:ln>
                <a:solidFill>
                  <a:schemeClr val="tx1"/>
                </a:solidFill>
                <a:effectLst/>
                <a:latin typeface="AR P丸ゴシック体M" panose="020B0600010101010101" pitchFamily="50" charset="-128"/>
                <a:ea typeface="AR P丸ゴシック体M" panose="020B0600010101010101" pitchFamily="50" charset="-128"/>
                <a:cs typeface="Times New Roman" panose="02020603050405020304" pitchFamily="18" charset="0"/>
              </a:rPr>
              <a:t> </a:t>
            </a:r>
            <a:endParaRPr kumimoji="0" lang="ja-JP" altLang="ja-JP" sz="800" b="0" i="0" u="none" strike="noStrike" cap="none" normalizeH="0" baseline="0" dirty="0" smtClean="0">
              <a:ln>
                <a:noFill/>
              </a:ln>
              <a:solidFill>
                <a:schemeClr val="tx1"/>
              </a:solidFill>
              <a:effectLst/>
              <a:latin typeface="AR P丸ゴシック体M" panose="020B0600010101010101" pitchFamily="50" charset="-128"/>
              <a:ea typeface="AR P丸ゴシック体M" panose="020B0600010101010101" pitchFamily="50" charset="-128"/>
            </a:endParaRPr>
          </a:p>
        </p:txBody>
      </p:sp>
      <p:sp>
        <p:nvSpPr>
          <p:cNvPr id="10" name="正方形/長方形 9"/>
          <p:cNvSpPr/>
          <p:nvPr/>
        </p:nvSpPr>
        <p:spPr>
          <a:xfrm>
            <a:off x="1265993" y="7202756"/>
            <a:ext cx="5367394" cy="707886"/>
          </a:xfrm>
          <a:prstGeom prst="rect">
            <a:avLst/>
          </a:prstGeom>
        </p:spPr>
        <p:txBody>
          <a:bodyPr wrap="square">
            <a:spAutoFit/>
          </a:bodyPr>
          <a:lstStyle/>
          <a:p>
            <a:r>
              <a:rPr lang="en-US" altLang="ja-JP" sz="2000" dirty="0" smtClean="0">
                <a:latin typeface="AR P丸ゴシック体M" panose="020B0600010101010101" pitchFamily="50" charset="-128"/>
                <a:ea typeface="AR P丸ゴシック体M" panose="020B0600010101010101" pitchFamily="50" charset="-128"/>
              </a:rPr>
              <a:t>2015</a:t>
            </a:r>
            <a:r>
              <a:rPr lang="ja-JP" altLang="en-US" sz="2000" dirty="0" smtClean="0">
                <a:latin typeface="AR P丸ゴシック体M" panose="020B0600010101010101" pitchFamily="50" charset="-128"/>
                <a:ea typeface="AR P丸ゴシック体M" panose="020B0600010101010101" pitchFamily="50" charset="-128"/>
              </a:rPr>
              <a:t>年</a:t>
            </a:r>
            <a:r>
              <a:rPr lang="en-US" altLang="ja-JP" sz="2000" dirty="0" smtClean="0">
                <a:latin typeface="AR P丸ゴシック体M" panose="020B0600010101010101" pitchFamily="50" charset="-128"/>
                <a:ea typeface="AR P丸ゴシック体M" panose="020B0600010101010101" pitchFamily="50" charset="-128"/>
              </a:rPr>
              <a:t>4</a:t>
            </a:r>
            <a:r>
              <a:rPr lang="ja-JP" altLang="en-US" sz="2000" dirty="0" smtClean="0">
                <a:latin typeface="AR P丸ゴシック体M" panose="020B0600010101010101" pitchFamily="50" charset="-128"/>
                <a:ea typeface="AR P丸ゴシック体M" panose="020B0600010101010101" pitchFamily="50" charset="-128"/>
              </a:rPr>
              <a:t>月</a:t>
            </a:r>
            <a:r>
              <a:rPr lang="en-US" altLang="ja-JP" sz="2000" dirty="0" smtClean="0">
                <a:latin typeface="AR P丸ゴシック体M" panose="020B0600010101010101" pitchFamily="50" charset="-128"/>
                <a:ea typeface="AR P丸ゴシック体M" panose="020B0600010101010101" pitchFamily="50" charset="-128"/>
              </a:rPr>
              <a:t>25</a:t>
            </a:r>
            <a:r>
              <a:rPr lang="ja-JP" altLang="en-US" sz="2000" dirty="0" smtClean="0">
                <a:latin typeface="AR P丸ゴシック体M" panose="020B0600010101010101" pitchFamily="50" charset="-128"/>
                <a:ea typeface="AR P丸ゴシック体M" panose="020B0600010101010101" pitchFamily="50" charset="-128"/>
              </a:rPr>
              <a:t>日</a:t>
            </a:r>
            <a:r>
              <a:rPr lang="en-US" altLang="ja-JP" sz="2000" dirty="0" smtClean="0">
                <a:latin typeface="AR P丸ゴシック体M" panose="020B0600010101010101" pitchFamily="50" charset="-128"/>
                <a:ea typeface="AR P丸ゴシック体M" panose="020B0600010101010101" pitchFamily="50" charset="-128"/>
              </a:rPr>
              <a:t>(</a:t>
            </a:r>
            <a:r>
              <a:rPr lang="ja-JP" altLang="en-US" sz="2000" dirty="0" smtClean="0">
                <a:latin typeface="AR P丸ゴシック体M" panose="020B0600010101010101" pitchFamily="50" charset="-128"/>
                <a:ea typeface="AR P丸ゴシック体M" panose="020B0600010101010101" pitchFamily="50" charset="-128"/>
              </a:rPr>
              <a:t>土</a:t>
            </a:r>
            <a:r>
              <a:rPr lang="en-US" altLang="ja-JP" sz="2000" dirty="0" smtClean="0">
                <a:latin typeface="AR P丸ゴシック体M" panose="020B0600010101010101" pitchFamily="50" charset="-128"/>
                <a:ea typeface="AR P丸ゴシック体M" panose="020B0600010101010101" pitchFamily="50" charset="-128"/>
              </a:rPr>
              <a:t>)</a:t>
            </a:r>
            <a:r>
              <a:rPr lang="ja-JP" altLang="en-US" sz="2000" dirty="0" smtClean="0">
                <a:latin typeface="AR P丸ゴシック体M" panose="020B0600010101010101" pitchFamily="50" charset="-128"/>
                <a:ea typeface="AR P丸ゴシック体M" panose="020B0600010101010101" pitchFamily="50" charset="-128"/>
              </a:rPr>
              <a:t>　</a:t>
            </a:r>
            <a:r>
              <a:rPr lang="en-US" altLang="ja-JP" sz="2000" dirty="0" smtClean="0">
                <a:latin typeface="AR P丸ゴシック体M" panose="020B0600010101010101" pitchFamily="50" charset="-128"/>
                <a:ea typeface="AR P丸ゴシック体M" panose="020B0600010101010101" pitchFamily="50" charset="-128"/>
              </a:rPr>
              <a:t>15</a:t>
            </a:r>
            <a:r>
              <a:rPr lang="ja-JP" altLang="en-US" sz="2000" dirty="0" smtClean="0">
                <a:latin typeface="AR P丸ゴシック体M" panose="020B0600010101010101" pitchFamily="50" charset="-128"/>
                <a:ea typeface="AR P丸ゴシック体M" panose="020B0600010101010101" pitchFamily="50" charset="-128"/>
              </a:rPr>
              <a:t>時～</a:t>
            </a:r>
            <a:r>
              <a:rPr lang="en-US" altLang="ja-JP" sz="2000" dirty="0" smtClean="0">
                <a:latin typeface="AR P丸ゴシック体M" panose="020B0600010101010101" pitchFamily="50" charset="-128"/>
                <a:ea typeface="AR P丸ゴシック体M" panose="020B0600010101010101" pitchFamily="50" charset="-128"/>
              </a:rPr>
              <a:t>17</a:t>
            </a:r>
            <a:r>
              <a:rPr lang="ja-JP" altLang="en-US" sz="2000" dirty="0" smtClean="0">
                <a:latin typeface="AR P丸ゴシック体M" panose="020B0600010101010101" pitchFamily="50" charset="-128"/>
                <a:ea typeface="AR P丸ゴシック体M" panose="020B0600010101010101" pitchFamily="50" charset="-128"/>
              </a:rPr>
              <a:t>時</a:t>
            </a:r>
          </a:p>
          <a:p>
            <a:r>
              <a:rPr lang="ja-JP" altLang="en-US" sz="2000" dirty="0" smtClean="0">
                <a:latin typeface="AR P丸ゴシック体M" panose="020B0600010101010101" pitchFamily="50" charset="-128"/>
                <a:ea typeface="AR P丸ゴシック体M" panose="020B0600010101010101" pitchFamily="50" charset="-128"/>
              </a:rPr>
              <a:t>会場　名城大学図書館本館視聴覚室</a:t>
            </a:r>
            <a:r>
              <a:rPr lang="en-US" altLang="ja-JP" sz="2000" dirty="0" smtClean="0">
                <a:latin typeface="AR P丸ゴシック体M" panose="020B0600010101010101" pitchFamily="50" charset="-128"/>
                <a:ea typeface="AR P丸ゴシック体M" panose="020B0600010101010101" pitchFamily="50" charset="-128"/>
              </a:rPr>
              <a:t>(</a:t>
            </a:r>
            <a:r>
              <a:rPr lang="ja-JP" altLang="en-US" sz="2000" dirty="0" smtClean="0">
                <a:latin typeface="AR P丸ゴシック体M" panose="020B0600010101010101" pitchFamily="50" charset="-128"/>
                <a:ea typeface="AR P丸ゴシック体M" panose="020B0600010101010101" pitchFamily="50" charset="-128"/>
              </a:rPr>
              <a:t>地下</a:t>
            </a:r>
            <a:r>
              <a:rPr lang="en-US" altLang="ja-JP" sz="2000" dirty="0" smtClean="0">
                <a:latin typeface="AR P丸ゴシック体M" panose="020B0600010101010101" pitchFamily="50" charset="-128"/>
                <a:ea typeface="AR P丸ゴシック体M" panose="020B0600010101010101" pitchFamily="50" charset="-128"/>
              </a:rPr>
              <a:t>1</a:t>
            </a:r>
            <a:r>
              <a:rPr lang="ja-JP" altLang="en-US" sz="2000" dirty="0" smtClean="0">
                <a:latin typeface="AR P丸ゴシック体M" panose="020B0600010101010101" pitchFamily="50" charset="-128"/>
                <a:ea typeface="AR P丸ゴシック体M" panose="020B0600010101010101" pitchFamily="50" charset="-128"/>
              </a:rPr>
              <a:t>階</a:t>
            </a:r>
            <a:r>
              <a:rPr lang="en-US" altLang="ja-JP" sz="2000" dirty="0" smtClean="0">
                <a:latin typeface="AR P丸ゴシック体M" panose="020B0600010101010101" pitchFamily="50" charset="-128"/>
                <a:ea typeface="AR P丸ゴシック体M" panose="020B0600010101010101" pitchFamily="50" charset="-128"/>
              </a:rPr>
              <a:t>)</a:t>
            </a:r>
            <a:endParaRPr lang="ja-JP" altLang="en-US" sz="2000" dirty="0" smtClean="0">
              <a:latin typeface="AR P丸ゴシック体M" panose="020B0600010101010101" pitchFamily="50" charset="-128"/>
              <a:ea typeface="AR P丸ゴシック体M" panose="020B0600010101010101" pitchFamily="50" charset="-128"/>
            </a:endParaRPr>
          </a:p>
        </p:txBody>
      </p:sp>
      <p:sp>
        <p:nvSpPr>
          <p:cNvPr id="11" name="正方形/長方形 10"/>
          <p:cNvSpPr/>
          <p:nvPr/>
        </p:nvSpPr>
        <p:spPr>
          <a:xfrm>
            <a:off x="839018" y="3620252"/>
            <a:ext cx="3375173" cy="1323439"/>
          </a:xfrm>
          <a:prstGeom prst="rect">
            <a:avLst/>
          </a:prstGeom>
        </p:spPr>
        <p:txBody>
          <a:bodyPr wrap="square">
            <a:spAutoFit/>
          </a:bodyPr>
          <a:lstStyle/>
          <a:p>
            <a:r>
              <a:rPr lang="ja-JP" altLang="en-US" sz="2000" dirty="0" smtClean="0">
                <a:latin typeface="HGPｺﾞｼｯｸM" panose="020B0600000000000000" pitchFamily="50" charset="-128"/>
                <a:ea typeface="HGPｺﾞｼｯｸM" panose="020B0600000000000000" pitchFamily="50" charset="-128"/>
              </a:rPr>
              <a:t>講師</a:t>
            </a:r>
            <a:endParaRPr lang="en-US" altLang="ja-JP" sz="2000" dirty="0" smtClean="0">
              <a:latin typeface="HGPｺﾞｼｯｸM" panose="020B0600000000000000" pitchFamily="50" charset="-128"/>
              <a:ea typeface="HGPｺﾞｼｯｸM" panose="020B0600000000000000" pitchFamily="50" charset="-128"/>
            </a:endParaRPr>
          </a:p>
          <a:p>
            <a:r>
              <a:rPr lang="ja-JP" altLang="en-US" sz="2400" dirty="0" smtClean="0">
                <a:latin typeface="HGPｺﾞｼｯｸM" panose="020B0600000000000000" pitchFamily="50" charset="-128"/>
                <a:ea typeface="HGPｺﾞｼｯｸM" panose="020B0600000000000000" pitchFamily="50" charset="-128"/>
              </a:rPr>
              <a:t>川上光彦先生</a:t>
            </a:r>
            <a:endParaRPr lang="en-US" altLang="ja-JP" sz="2400"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金沢</a:t>
            </a:r>
            <a:r>
              <a:rPr lang="ja-JP" altLang="en-US" dirty="0">
                <a:latin typeface="HGPｺﾞｼｯｸM" panose="020B0600000000000000" pitchFamily="50" charset="-128"/>
                <a:ea typeface="HGPｺﾞｼｯｸM" panose="020B0600000000000000" pitchFamily="50" charset="-128"/>
              </a:rPr>
              <a:t>大学名誉</a:t>
            </a:r>
            <a:r>
              <a:rPr lang="ja-JP" altLang="en-US" dirty="0" smtClean="0">
                <a:latin typeface="HGPｺﾞｼｯｸM" panose="020B0600000000000000" pitchFamily="50" charset="-128"/>
                <a:ea typeface="HGPｺﾞｼｯｸM" panose="020B0600000000000000" pitchFamily="50" charset="-128"/>
              </a:rPr>
              <a:t>教授</a:t>
            </a:r>
            <a:endParaRPr lang="en-US" altLang="ja-JP" dirty="0" smtClean="0">
              <a:latin typeface="HGPｺﾞｼｯｸM" panose="020B0600000000000000" pitchFamily="50" charset="-128"/>
              <a:ea typeface="HGPｺﾞｼｯｸM" panose="020B0600000000000000" pitchFamily="50" charset="-128"/>
            </a:endParaRPr>
          </a:p>
          <a:p>
            <a:r>
              <a:rPr lang="en-US" altLang="ja-JP" dirty="0" smtClean="0">
                <a:latin typeface="HGPｺﾞｼｯｸM" panose="020B0600000000000000" pitchFamily="50" charset="-128"/>
                <a:ea typeface="HGPｺﾞｼｯｸM" panose="020B0600000000000000" pitchFamily="50" charset="-128"/>
              </a:rPr>
              <a:t>NPO</a:t>
            </a:r>
            <a:r>
              <a:rPr lang="ja-JP" altLang="en-US" dirty="0">
                <a:latin typeface="HGPｺﾞｼｯｸM" panose="020B0600000000000000" pitchFamily="50" charset="-128"/>
                <a:ea typeface="HGPｺﾞｼｯｸM" panose="020B0600000000000000" pitchFamily="50" charset="-128"/>
              </a:rPr>
              <a:t>法人金澤町家研究会</a:t>
            </a:r>
            <a:r>
              <a:rPr lang="ja-JP" altLang="en-US" dirty="0" smtClean="0">
                <a:latin typeface="HGPｺﾞｼｯｸM" panose="020B0600000000000000" pitchFamily="50" charset="-128"/>
                <a:ea typeface="HGPｺﾞｼｯｸM" panose="020B0600000000000000" pitchFamily="50" charset="-128"/>
              </a:rPr>
              <a:t>理事長</a:t>
            </a:r>
            <a:endParaRPr lang="en-US" altLang="ja-JP" sz="2000" dirty="0" smtClean="0">
              <a:latin typeface="HGPｺﾞｼｯｸM" panose="020B0600000000000000" pitchFamily="50" charset="-128"/>
              <a:ea typeface="HGPｺﾞｼｯｸM" panose="020B0600000000000000" pitchFamily="50" charset="-128"/>
            </a:endParaRPr>
          </a:p>
        </p:txBody>
      </p:sp>
      <p:sp>
        <p:nvSpPr>
          <p:cNvPr id="12" name="正方形/長方形 11"/>
          <p:cNvSpPr/>
          <p:nvPr/>
        </p:nvSpPr>
        <p:spPr>
          <a:xfrm>
            <a:off x="0" y="7170711"/>
            <a:ext cx="1265993" cy="276999"/>
          </a:xfrm>
          <a:prstGeom prst="rect">
            <a:avLst/>
          </a:prstGeom>
        </p:spPr>
        <p:txBody>
          <a:bodyPr wrap="square">
            <a:spAutoFit/>
          </a:bodyPr>
          <a:lstStyle/>
          <a:p>
            <a:r>
              <a:rPr lang="ja-JP" altLang="en-US" sz="1200" dirty="0" smtClean="0">
                <a:solidFill>
                  <a:schemeClr val="accent4">
                    <a:lumMod val="75000"/>
                  </a:schemeClr>
                </a:solidFill>
                <a:latin typeface="HG丸ｺﾞｼｯｸM-PRO" panose="020F0600000000000000" pitchFamily="50" charset="-128"/>
                <a:ea typeface="HG丸ｺﾞｼｯｸM-PRO" panose="020F0600000000000000" pitchFamily="50" charset="-128"/>
              </a:rPr>
              <a:t>　参加費無料</a:t>
            </a:r>
          </a:p>
        </p:txBody>
      </p:sp>
      <p:sp>
        <p:nvSpPr>
          <p:cNvPr id="13" name="正方形/長方形 12"/>
          <p:cNvSpPr/>
          <p:nvPr/>
        </p:nvSpPr>
        <p:spPr>
          <a:xfrm>
            <a:off x="0" y="8663714"/>
            <a:ext cx="550373" cy="48028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323887" y="8663714"/>
            <a:ext cx="549179" cy="47924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75838" y="98956"/>
            <a:ext cx="3782162" cy="75940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36390" y="8049761"/>
            <a:ext cx="2978085" cy="461665"/>
          </a:xfrm>
          <a:prstGeom prst="rect">
            <a:avLst/>
          </a:prstGeom>
        </p:spPr>
        <p:txBody>
          <a:bodyPr wrap="square">
            <a:spAutoFit/>
          </a:bodyPr>
          <a:lstStyle/>
          <a:p>
            <a:r>
              <a:rPr lang="ja-JP" altLang="en-US" sz="1200" dirty="0" smtClean="0"/>
              <a:t>〒</a:t>
            </a:r>
            <a:r>
              <a:rPr lang="en-US" altLang="ja-JP" sz="1200" dirty="0"/>
              <a:t>468-0073 </a:t>
            </a:r>
            <a:r>
              <a:rPr lang="ja-JP" altLang="en-US" sz="1200" dirty="0" smtClean="0"/>
              <a:t>名古屋市</a:t>
            </a:r>
            <a:r>
              <a:rPr lang="ja-JP" altLang="en-US" sz="1200" dirty="0"/>
              <a:t>天白区塩釜口</a:t>
            </a:r>
            <a:r>
              <a:rPr lang="ja-JP" altLang="en-US" sz="1200" dirty="0" smtClean="0"/>
              <a:t>１</a:t>
            </a:r>
            <a:r>
              <a:rPr lang="en-US" altLang="ja-JP" sz="1200" dirty="0" smtClean="0"/>
              <a:t>-</a:t>
            </a:r>
            <a:r>
              <a:rPr lang="ja-JP" altLang="en-US" sz="1200" dirty="0" smtClean="0"/>
              <a:t>５０１　　</a:t>
            </a:r>
            <a:r>
              <a:rPr lang="en-US" altLang="ja-JP" sz="1200" dirty="0" smtClean="0"/>
              <a:t>Tel</a:t>
            </a:r>
            <a:r>
              <a:rPr lang="ja-JP" altLang="en-US" sz="1200" dirty="0" smtClean="0"/>
              <a:t>　</a:t>
            </a:r>
            <a:r>
              <a:rPr lang="en-US" altLang="ja-JP" sz="1200" dirty="0" smtClean="0"/>
              <a:t>052-832-1151</a:t>
            </a:r>
            <a:endParaRPr lang="ja-JP" altLang="en-US" sz="1200" dirty="0"/>
          </a:p>
        </p:txBody>
      </p:sp>
      <p:sp>
        <p:nvSpPr>
          <p:cNvPr id="2" name="テキスト ボックス 1"/>
          <p:cNvSpPr txBox="1"/>
          <p:nvPr/>
        </p:nvSpPr>
        <p:spPr>
          <a:xfrm>
            <a:off x="4476338" y="3577841"/>
            <a:ext cx="2323804" cy="3046988"/>
          </a:xfrm>
          <a:prstGeom prst="rect">
            <a:avLst/>
          </a:prstGeom>
          <a:noFill/>
        </p:spPr>
        <p:txBody>
          <a:bodyPr wrap="square" rtlCol="0">
            <a:spAutoFit/>
          </a:bodyPr>
          <a:lstStyle/>
          <a:p>
            <a:r>
              <a:rPr kumimoji="1" lang="ja-JP" altLang="en-US" sz="1200" dirty="0" smtClean="0">
                <a:latin typeface="HGPｺﾞｼｯｸM" panose="020B0600000000000000" pitchFamily="50" charset="-128"/>
                <a:ea typeface="HGPｺﾞｼｯｸM" panose="020B0600000000000000" pitchFamily="50" charset="-128"/>
              </a:rPr>
              <a:t>講演会の開催趣旨</a:t>
            </a:r>
            <a:endParaRPr kumimoji="1" lang="en-US" altLang="ja-JP" sz="1200" dirty="0" smtClean="0">
              <a:latin typeface="HGPｺﾞｼｯｸM" panose="020B0600000000000000" pitchFamily="50" charset="-128"/>
              <a:ea typeface="HGPｺﾞｼｯｸM" panose="020B0600000000000000" pitchFamily="50" charset="-128"/>
            </a:endParaRPr>
          </a:p>
          <a:p>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加賀百万石の城下町・金沢には多くの伝統文化がいまに息づいており、歴史的建築遺産や町並みも保全、復元、継承され、多くの人々を引きつけています。</a:t>
            </a:r>
            <a:endParaRPr kumimoji="1" lang="en-US" altLang="ja-JP" sz="1200" dirty="0" smtClean="0">
              <a:latin typeface="HGPｺﾞｼｯｸM" panose="020B0600000000000000" pitchFamily="50" charset="-128"/>
              <a:ea typeface="HGPｺﾞｼｯｸM" panose="020B0600000000000000" pitchFamily="50" charset="-128"/>
            </a:endParaRPr>
          </a:p>
          <a:p>
            <a:r>
              <a:rPr kumimoji="1" lang="ja-JP" altLang="en-US" sz="1200" dirty="0" smtClean="0">
                <a:latin typeface="HGPｺﾞｼｯｸM" panose="020B0600000000000000" pitchFamily="50" charset="-128"/>
                <a:ea typeface="HGPｺﾞｼｯｸM" panose="020B0600000000000000" pitchFamily="50" charset="-128"/>
              </a:rPr>
              <a:t>一方で、歴史的建物の取り壊しも進んでいるという現実もあります。ながく金沢のまちづくりに関わってこられ</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10</a:t>
            </a:r>
            <a:r>
              <a:rPr kumimoji="1" lang="ja-JP" altLang="en-US" sz="1200" dirty="0" smtClean="0">
                <a:latin typeface="HGPｺﾞｼｯｸM" panose="020B0600000000000000" pitchFamily="50" charset="-128"/>
                <a:ea typeface="HGPｺﾞｼｯｸM" panose="020B0600000000000000" pitchFamily="50" charset="-128"/>
              </a:rPr>
              <a:t>年前</a:t>
            </a:r>
            <a:r>
              <a:rPr kumimoji="1" lang="ja-JP" altLang="en-US" sz="1200" dirty="0" smtClean="0">
                <a:latin typeface="HGPｺﾞｼｯｸM" panose="020B0600000000000000" pitchFamily="50" charset="-128"/>
                <a:ea typeface="HGPｺﾞｼｯｸM" panose="020B0600000000000000" pitchFamily="50" charset="-128"/>
              </a:rPr>
              <a:t>に金澤町家研究会を設立して活動されている川上光彦先生を講師にお迎えして、新幹線開業で活気づく金沢における歴史的建物を活用したまちづくりについて、幅広く語っていただきます。</a:t>
            </a:r>
            <a:endParaRPr kumimoji="1" lang="en-US" altLang="ja-JP" sz="1200" dirty="0" smtClean="0">
              <a:latin typeface="HGPｺﾞｼｯｸM" panose="020B0600000000000000" pitchFamily="50" charset="-128"/>
              <a:ea typeface="HGPｺﾞｼｯｸM" panose="020B0600000000000000" pitchFamily="50" charset="-128"/>
            </a:endParaRPr>
          </a:p>
        </p:txBody>
      </p:sp>
      <p:sp>
        <p:nvSpPr>
          <p:cNvPr id="14" name="正方形/長方形 13"/>
          <p:cNvSpPr/>
          <p:nvPr/>
        </p:nvSpPr>
        <p:spPr>
          <a:xfrm>
            <a:off x="787601" y="107137"/>
            <a:ext cx="1675660" cy="646331"/>
          </a:xfrm>
          <a:prstGeom prst="rect">
            <a:avLst/>
          </a:prstGeom>
        </p:spPr>
        <p:txBody>
          <a:bodyPr wrap="square">
            <a:spAutoFit/>
          </a:bodyPr>
          <a:lstStyle/>
          <a:p>
            <a:r>
              <a:rPr lang="ja-JP" altLang="en-US" sz="3600" dirty="0" smtClean="0">
                <a:solidFill>
                  <a:schemeClr val="bg1"/>
                </a:solidFill>
                <a:latin typeface="AR P丸ゴシック体M" panose="020B0600010101010101" pitchFamily="50" charset="-128"/>
                <a:ea typeface="AR P丸ゴシック体M" panose="020B0600010101010101" pitchFamily="50" charset="-128"/>
              </a:rPr>
              <a:t>講演会</a:t>
            </a:r>
            <a:endParaRPr lang="ja-JP" altLang="en-US" sz="3600" dirty="0">
              <a:solidFill>
                <a:schemeClr val="bg1"/>
              </a:solidFill>
              <a:latin typeface="AR P丸ゴシック体M" panose="020B0600010101010101" pitchFamily="50" charset="-128"/>
              <a:ea typeface="AR P丸ゴシック体M" panose="020B0600010101010101" pitchFamily="50" charset="-128"/>
            </a:endParaRPr>
          </a:p>
        </p:txBody>
      </p:sp>
      <p:cxnSp>
        <p:nvCxnSpPr>
          <p:cNvPr id="24" name="直線コネクタ 23"/>
          <p:cNvCxnSpPr/>
          <p:nvPr/>
        </p:nvCxnSpPr>
        <p:spPr>
          <a:xfrm>
            <a:off x="0" y="869455"/>
            <a:ext cx="6858000" cy="0"/>
          </a:xfrm>
          <a:prstGeom prst="line">
            <a:avLst/>
          </a:prstGeom>
          <a:ln w="152400"/>
        </p:spPr>
        <p:style>
          <a:lnRef idx="3">
            <a:schemeClr val="dk1"/>
          </a:lnRef>
          <a:fillRef idx="0">
            <a:schemeClr val="dk1"/>
          </a:fillRef>
          <a:effectRef idx="2">
            <a:schemeClr val="dk1"/>
          </a:effectRef>
          <a:fontRef idx="minor">
            <a:schemeClr val="tx1"/>
          </a:fontRef>
        </p:style>
      </p:cxnSp>
      <p:sp>
        <p:nvSpPr>
          <p:cNvPr id="28" name="テキスト ボックス 27"/>
          <p:cNvSpPr txBox="1"/>
          <p:nvPr/>
        </p:nvSpPr>
        <p:spPr>
          <a:xfrm>
            <a:off x="769082" y="8684025"/>
            <a:ext cx="5410455" cy="430887"/>
          </a:xfrm>
          <a:prstGeom prst="rect">
            <a:avLst/>
          </a:prstGeom>
          <a:noFill/>
        </p:spPr>
        <p:txBody>
          <a:bodyPr wrap="none" rtlCol="0">
            <a:spAutoFit/>
          </a:bodyPr>
          <a:lstStyle/>
          <a:p>
            <a:r>
              <a:rPr kumimoji="1" lang="ja-JP" altLang="en-US" sz="1100" dirty="0" smtClean="0"/>
              <a:t>本講演会のお問い合わせ：名城大学都市情報学部　海道清信　</a:t>
            </a:r>
            <a:r>
              <a:rPr kumimoji="1" lang="en-US" altLang="ja-JP" sz="1100" dirty="0" smtClean="0"/>
              <a:t>0574-69-0100(</a:t>
            </a:r>
            <a:r>
              <a:rPr kumimoji="1" lang="ja-JP" altLang="en-US" sz="1100" dirty="0" smtClean="0"/>
              <a:t>学部代表</a:t>
            </a:r>
            <a:r>
              <a:rPr kumimoji="1" lang="en-US" altLang="ja-JP" sz="1100" dirty="0" smtClean="0"/>
              <a:t>)</a:t>
            </a:r>
          </a:p>
          <a:p>
            <a:pPr algn="r"/>
            <a:r>
              <a:rPr kumimoji="1" lang="en-US" altLang="ja-JP" sz="1100" dirty="0" smtClean="0"/>
              <a:t>kaidou@meijo-u.ac.jp</a:t>
            </a:r>
            <a:endParaRPr kumimoji="1" lang="ja-JP" altLang="en-US" sz="1100" dirty="0"/>
          </a:p>
        </p:txBody>
      </p:sp>
      <p:sp>
        <p:nvSpPr>
          <p:cNvPr id="9" name="テキスト ボックス 8"/>
          <p:cNvSpPr txBox="1"/>
          <p:nvPr/>
        </p:nvSpPr>
        <p:spPr>
          <a:xfrm>
            <a:off x="829721" y="949659"/>
            <a:ext cx="5728478" cy="2123658"/>
          </a:xfrm>
          <a:prstGeom prst="rect">
            <a:avLst/>
          </a:prstGeom>
          <a:noFill/>
        </p:spPr>
        <p:txBody>
          <a:bodyPr wrap="square" rtlCol="0">
            <a:spAutoFit/>
          </a:bodyPr>
          <a:lstStyle/>
          <a:p>
            <a:r>
              <a:rPr lang="ja-JP" altLang="en-US" sz="4400" dirty="0" smtClean="0">
                <a:latin typeface="AR P丸ゴシック体M" panose="020B0600010101010101" pitchFamily="50" charset="-128"/>
                <a:ea typeface="AR P丸ゴシック体M" panose="020B0600010101010101" pitchFamily="50" charset="-128"/>
              </a:rPr>
              <a:t>金沢</a:t>
            </a:r>
            <a:r>
              <a:rPr lang="ja-JP" altLang="en-US" sz="4400" dirty="0">
                <a:latin typeface="AR P丸ゴシック体M" panose="020B0600010101010101" pitchFamily="50" charset="-128"/>
                <a:ea typeface="AR P丸ゴシック体M" panose="020B0600010101010101" pitchFamily="50" charset="-128"/>
              </a:rPr>
              <a:t>に</a:t>
            </a:r>
            <a:r>
              <a:rPr lang="ja-JP" altLang="en-US" sz="4400" dirty="0" smtClean="0">
                <a:latin typeface="AR P丸ゴシック体M" panose="020B0600010101010101" pitchFamily="50" charset="-128"/>
                <a:ea typeface="AR P丸ゴシック体M" panose="020B0600010101010101" pitchFamily="50" charset="-128"/>
              </a:rPr>
              <a:t>おける</a:t>
            </a:r>
            <a:endParaRPr lang="en-US" altLang="ja-JP" sz="4400" dirty="0" smtClean="0">
              <a:latin typeface="AR P丸ゴシック体M" panose="020B0600010101010101" pitchFamily="50" charset="-128"/>
              <a:ea typeface="AR P丸ゴシック体M" panose="020B0600010101010101" pitchFamily="50" charset="-128"/>
            </a:endParaRPr>
          </a:p>
          <a:p>
            <a:r>
              <a:rPr lang="ja-JP" altLang="en-US" sz="4400" dirty="0" smtClean="0">
                <a:latin typeface="AR P丸ゴシック体M" panose="020B0600010101010101" pitchFamily="50" charset="-128"/>
                <a:ea typeface="AR P丸ゴシック体M" panose="020B0600010101010101" pitchFamily="50" charset="-128"/>
              </a:rPr>
              <a:t>歴史的</a:t>
            </a:r>
            <a:r>
              <a:rPr lang="ja-JP" altLang="en-US" sz="4400" dirty="0">
                <a:latin typeface="AR P丸ゴシック体M" panose="020B0600010101010101" pitchFamily="50" charset="-128"/>
                <a:ea typeface="AR P丸ゴシック体M" panose="020B0600010101010101" pitchFamily="50" charset="-128"/>
              </a:rPr>
              <a:t>建物</a:t>
            </a:r>
            <a:r>
              <a:rPr lang="ja-JP" altLang="en-US" sz="4400" dirty="0" smtClean="0">
                <a:latin typeface="AR P丸ゴシック体M" panose="020B0600010101010101" pitchFamily="50" charset="-128"/>
                <a:ea typeface="AR P丸ゴシック体M" panose="020B0600010101010101" pitchFamily="50" charset="-128"/>
              </a:rPr>
              <a:t>を活かしたまちづくり</a:t>
            </a:r>
            <a:endParaRPr kumimoji="1" lang="ja-JP" altLang="en-US" sz="4400" dirty="0">
              <a:latin typeface="AR P丸ゴシック体M" panose="020B0600010101010101" pitchFamily="50" charset="-128"/>
              <a:ea typeface="AR P丸ゴシック体M" panose="020B0600010101010101" pitchFamily="50" charset="-128"/>
            </a:endParaRPr>
          </a:p>
        </p:txBody>
      </p:sp>
      <p:sp>
        <p:nvSpPr>
          <p:cNvPr id="4" name="Rectangle 2"/>
          <p:cNvSpPr>
            <a:spLocks noChangeArrowheads="1"/>
          </p:cNvSpPr>
          <p:nvPr/>
        </p:nvSpPr>
        <p:spPr bwMode="auto">
          <a:xfrm>
            <a:off x="3114475" y="265086"/>
            <a:ext cx="35189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主催　</a:t>
            </a:r>
            <a:r>
              <a:rPr kumimoji="0" lang="ja-JP" altLang="ja-JP" sz="20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都市住宅学会中部支部</a:t>
            </a:r>
            <a:endParaRPr kumimoji="0" lang="en-US" altLang="ja-JP" sz="20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cxnSp>
        <p:nvCxnSpPr>
          <p:cNvPr id="25" name="直線コネクタ 24"/>
          <p:cNvCxnSpPr/>
          <p:nvPr/>
        </p:nvCxnSpPr>
        <p:spPr>
          <a:xfrm>
            <a:off x="0" y="3244917"/>
            <a:ext cx="6858000" cy="0"/>
          </a:xfrm>
          <a:prstGeom prst="line">
            <a:avLst/>
          </a:prstGeom>
          <a:ln w="152400"/>
        </p:spPr>
        <p:style>
          <a:lnRef idx="3">
            <a:schemeClr val="dk1"/>
          </a:lnRef>
          <a:fillRef idx="0">
            <a:schemeClr val="dk1"/>
          </a:fillRef>
          <a:effectRef idx="2">
            <a:schemeClr val="dk1"/>
          </a:effectRef>
          <a:fontRef idx="minor">
            <a:schemeClr val="tx1"/>
          </a:fontRef>
        </p:style>
      </p:cxnSp>
      <p:sp>
        <p:nvSpPr>
          <p:cNvPr id="15" name="テキスト ボックス 14"/>
          <p:cNvSpPr txBox="1"/>
          <p:nvPr/>
        </p:nvSpPr>
        <p:spPr>
          <a:xfrm>
            <a:off x="3482319" y="7943159"/>
            <a:ext cx="3317823" cy="584775"/>
          </a:xfrm>
          <a:prstGeom prst="rect">
            <a:avLst/>
          </a:prstGeom>
          <a:noFill/>
        </p:spPr>
        <p:txBody>
          <a:bodyPr wrap="square" rtlCol="0">
            <a:spAutoFit/>
          </a:bodyPr>
          <a:lstStyle/>
          <a:p>
            <a:r>
              <a:rPr kumimoji="1" lang="ja-JP" altLang="en-US" sz="1600" dirty="0" smtClean="0"/>
              <a:t>アクセス：地下鉄鶴舞線・塩釜口駅下車</a:t>
            </a:r>
            <a:r>
              <a:rPr kumimoji="1" lang="en-US" altLang="ja-JP" sz="1600" dirty="0" smtClean="0"/>
              <a:t>5</a:t>
            </a:r>
            <a:r>
              <a:rPr kumimoji="1" lang="ja-JP" altLang="en-US" sz="1600" dirty="0" smtClean="0"/>
              <a:t>分</a:t>
            </a:r>
            <a:endParaRPr kumimoji="1" lang="ja-JP" altLang="en-US" sz="1600" dirty="0"/>
          </a:p>
        </p:txBody>
      </p:sp>
      <p:cxnSp>
        <p:nvCxnSpPr>
          <p:cNvPr id="31" name="直線コネクタ 30"/>
          <p:cNvCxnSpPr/>
          <p:nvPr/>
        </p:nvCxnSpPr>
        <p:spPr>
          <a:xfrm>
            <a:off x="14881" y="7023883"/>
            <a:ext cx="6858000" cy="0"/>
          </a:xfrm>
          <a:prstGeom prst="line">
            <a:avLst/>
          </a:prstGeom>
          <a:ln w="127000"/>
        </p:spPr>
        <p:style>
          <a:lnRef idx="3">
            <a:schemeClr val="dk1"/>
          </a:lnRef>
          <a:fillRef idx="0">
            <a:schemeClr val="dk1"/>
          </a:fillRef>
          <a:effectRef idx="2">
            <a:schemeClr val="dk1"/>
          </a:effectRef>
          <a:fontRef idx="minor">
            <a:schemeClr val="tx1"/>
          </a:fontRef>
        </p:style>
      </p:cxnSp>
      <p:cxnSp>
        <p:nvCxnSpPr>
          <p:cNvPr id="32" name="直線コネクタ 31"/>
          <p:cNvCxnSpPr/>
          <p:nvPr/>
        </p:nvCxnSpPr>
        <p:spPr>
          <a:xfrm>
            <a:off x="0" y="8604503"/>
            <a:ext cx="6858000" cy="0"/>
          </a:xfrm>
          <a:prstGeom prst="line">
            <a:avLst/>
          </a:prstGeom>
          <a:ln w="127000"/>
        </p:spPr>
        <p:style>
          <a:lnRef idx="3">
            <a:schemeClr val="dk1"/>
          </a:lnRef>
          <a:fillRef idx="0">
            <a:schemeClr val="dk1"/>
          </a:fillRef>
          <a:effectRef idx="2">
            <a:schemeClr val="dk1"/>
          </a:effectRef>
          <a:fontRef idx="minor">
            <a:schemeClr val="tx1"/>
          </a:fontRef>
        </p:style>
      </p:cxnSp>
      <p:cxnSp>
        <p:nvCxnSpPr>
          <p:cNvPr id="34" name="直線コネクタ 33"/>
          <p:cNvCxnSpPr/>
          <p:nvPr/>
        </p:nvCxnSpPr>
        <p:spPr>
          <a:xfrm>
            <a:off x="4305310" y="3206702"/>
            <a:ext cx="5166" cy="3778966"/>
          </a:xfrm>
          <a:prstGeom prst="line">
            <a:avLst/>
          </a:prstGeom>
          <a:ln w="127000"/>
        </p:spPr>
        <p:style>
          <a:lnRef idx="3">
            <a:schemeClr val="dk1"/>
          </a:lnRef>
          <a:fillRef idx="0">
            <a:schemeClr val="dk1"/>
          </a:fillRef>
          <a:effectRef idx="2">
            <a:schemeClr val="dk1"/>
          </a:effectRef>
          <a:fontRef idx="minor">
            <a:schemeClr val="tx1"/>
          </a:fontRef>
        </p:style>
      </p:cxnSp>
      <p:pic>
        <p:nvPicPr>
          <p:cNvPr id="38" name="図 37"/>
          <p:cNvPicPr>
            <a:picLocks noChangeAspect="1"/>
          </p:cNvPicPr>
          <p:nvPr/>
        </p:nvPicPr>
        <p:blipFill>
          <a:blip r:embed="rId4"/>
          <a:stretch>
            <a:fillRect/>
          </a:stretch>
        </p:blipFill>
        <p:spPr>
          <a:xfrm>
            <a:off x="3523247" y="3480360"/>
            <a:ext cx="616201" cy="683833"/>
          </a:xfrm>
          <a:prstGeom prst="rect">
            <a:avLst/>
          </a:prstGeom>
        </p:spPr>
      </p:pic>
      <p:cxnSp>
        <p:nvCxnSpPr>
          <p:cNvPr id="27" name="直線コネクタ 26"/>
          <p:cNvCxnSpPr/>
          <p:nvPr/>
        </p:nvCxnSpPr>
        <p:spPr>
          <a:xfrm>
            <a:off x="706033" y="791708"/>
            <a:ext cx="0" cy="6207403"/>
          </a:xfrm>
          <a:prstGeom prst="line">
            <a:avLst/>
          </a:prstGeom>
          <a:ln w="1270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60593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170</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 P丸ゴシック体M</vt:lpstr>
      <vt:lpstr>HGPｺﾞｼｯｸM</vt:lpstr>
      <vt:lpstr>HG丸ｺﾞｼｯｸM-PRO</vt:lpstr>
      <vt:lpstr>ＭＳ Ｐゴシック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kiyonec</dc:creator>
  <cp:lastModifiedBy>Kawakami</cp:lastModifiedBy>
  <cp:revision>31</cp:revision>
  <cp:lastPrinted>2015-02-12T05:38:28Z</cp:lastPrinted>
  <dcterms:created xsi:type="dcterms:W3CDTF">2014-09-29T00:27:54Z</dcterms:created>
  <dcterms:modified xsi:type="dcterms:W3CDTF">2015-03-10T04:20:09Z</dcterms:modified>
</cp:coreProperties>
</file>